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0" roundtripDataSignature="AMtx7mgH8xxgIVz6vcxiz6aJFgcquj8V3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customschemas.google.com/relationships/presentationmetadata" Target="meta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8" name="Google Shape;158;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We transposed data in the bar charts into the two matrices for the ease of comparison. Long and short indicate the time spent per session.</a:t>
            </a:r>
            <a:endParaRPr/>
          </a:p>
          <a:p>
            <a:pPr marL="171450" lvl="0" indent="-171450" algn="l" rtl="0">
              <a:spcBef>
                <a:spcPts val="0"/>
              </a:spcBef>
              <a:spcAft>
                <a:spcPts val="0"/>
              </a:spcAft>
              <a:buClr>
                <a:schemeClr val="dk1"/>
              </a:buClr>
              <a:buSzPts val="1200"/>
              <a:buFont typeface="Calibri"/>
              <a:buChar char="-"/>
            </a:pPr>
            <a:r>
              <a:rPr lang="en-US"/>
              <a:t>We highlighted Tru by Hilton because it’s an economy brand (low-price) with lower average rating across Hilton’s brands.</a:t>
            </a:r>
            <a:endParaRPr/>
          </a:p>
        </p:txBody>
      </p:sp>
      <p:sp>
        <p:nvSpPr>
          <p:cNvPr id="159" name="Google Shape;159;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 name="Google Shape;166;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In the four bar charts on the right, we classified business vs leisure hotels using the same ideology from previous findings (only look at the two extreme cases: hotel name include “convention” or “resort”)</a:t>
            </a:r>
            <a:endParaRPr/>
          </a:p>
          <a:p>
            <a:pPr marL="171450" lvl="0" indent="-171450" algn="l" rtl="0">
              <a:spcBef>
                <a:spcPts val="0"/>
              </a:spcBef>
              <a:spcAft>
                <a:spcPts val="0"/>
              </a:spcAft>
              <a:buClr>
                <a:schemeClr val="dk1"/>
              </a:buClr>
              <a:buSzPts val="1200"/>
              <a:buFont typeface="Calibri"/>
              <a:buChar char="-"/>
            </a:pPr>
            <a:r>
              <a:rPr lang="en-US"/>
              <a:t>We concluded that reservations at leisure hotels, with a stay length &lt; 7, would be mostly leisure. But it could also be bleisure, because the difference between #2 adults searched and #1 adults searched is small. </a:t>
            </a:r>
            <a:endParaRPr/>
          </a:p>
        </p:txBody>
      </p:sp>
      <p:sp>
        <p:nvSpPr>
          <p:cNvPr id="167" name="Google Shape;167;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4" name="Google Shape;174;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The two flow charts show users’ last interaction with any of the marketing channels, before making a digital reservation through Hilton</a:t>
            </a:r>
            <a:endParaRPr/>
          </a:p>
          <a:p>
            <a:pPr marL="171450" lvl="0" indent="-171450" algn="l" rtl="0">
              <a:spcBef>
                <a:spcPts val="0"/>
              </a:spcBef>
              <a:spcAft>
                <a:spcPts val="0"/>
              </a:spcAft>
              <a:buClr>
                <a:schemeClr val="dk1"/>
              </a:buClr>
              <a:buSzPts val="1200"/>
              <a:buFont typeface="Calibri"/>
              <a:buChar char="-"/>
            </a:pPr>
            <a:r>
              <a:rPr lang="en-US"/>
              <a:t>Price sensitivity: Business travelers are usually given a budget for their stays, and Metasearch Engines can help them to compare prices. (As previously recommended, bringing the comparison feature in-house would substantially improve conversion)</a:t>
            </a:r>
            <a:endParaRPr/>
          </a:p>
        </p:txBody>
      </p:sp>
      <p:sp>
        <p:nvSpPr>
          <p:cNvPr id="175" name="Google Shape;175;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2" name="Google Shape;182;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We defined the customer journey for those users who are redirected from Metasearch Engines as “Less selection, Easy reservation” because the “Quick Book” button bypass the “Select a Rate” page by leading users directly to the “Payment and Guest Details” page. </a:t>
            </a:r>
            <a:endParaRPr/>
          </a:p>
          <a:p>
            <a:pPr marL="171450" lvl="0" indent="-171450" algn="l" rtl="0">
              <a:spcBef>
                <a:spcPts val="0"/>
              </a:spcBef>
              <a:spcAft>
                <a:spcPts val="0"/>
              </a:spcAft>
              <a:buClr>
                <a:schemeClr val="dk1"/>
              </a:buClr>
              <a:buSzPts val="1200"/>
              <a:buFont typeface="Calibri"/>
              <a:buChar char="-"/>
            </a:pPr>
            <a:r>
              <a:rPr lang="en-US"/>
              <a:t>The “Quick Book” button may display the “best match” pricing, by analyzing members’ past reservations and browsing behaviors. </a:t>
            </a:r>
            <a:endParaRPr/>
          </a:p>
        </p:txBody>
      </p:sp>
      <p:sp>
        <p:nvSpPr>
          <p:cNvPr id="183" name="Google Shape;183;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p1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0" name="Google Shape;190;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171450" lvl="0" indent="-171450" algn="l" rtl="0">
              <a:spcBef>
                <a:spcPts val="0"/>
              </a:spcBef>
              <a:spcAft>
                <a:spcPts val="0"/>
              </a:spcAft>
              <a:buFontTx/>
              <a:buChar char="-"/>
            </a:pPr>
            <a:r>
              <a:rPr lang="en-US" dirty="0"/>
              <a:t>We would like to express special appreciations to Adobe and Hilton, and we welcome your questions &amp; suggestions.</a:t>
            </a:r>
          </a:p>
        </p:txBody>
      </p:sp>
      <p:sp>
        <p:nvSpPr>
          <p:cNvPr id="197" name="Google Shape;19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4" name="Google Shape;94;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5" name="Google Shape;95;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 name="Google Shape;10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We spent time to explore Hilton’s values and interests, and we decided to focus on the above 6 objectives throughout our analysis, such that we can present the most relevant insights to Hilton. </a:t>
            </a:r>
            <a:endParaRPr/>
          </a:p>
          <a:p>
            <a:pPr marL="171450" lvl="0" indent="-171450" algn="l" rtl="0">
              <a:spcBef>
                <a:spcPts val="0"/>
              </a:spcBef>
              <a:spcAft>
                <a:spcPts val="0"/>
              </a:spcAft>
              <a:buClr>
                <a:schemeClr val="dk1"/>
              </a:buClr>
              <a:buSzPts val="1200"/>
              <a:buFont typeface="Calibri"/>
              <a:buChar char="-"/>
            </a:pPr>
            <a:r>
              <a:rPr lang="en-US"/>
              <a:t>In the upcoming slides, we will highlight those objectives that are relevant to our findings.</a:t>
            </a:r>
            <a:endParaRPr/>
          </a:p>
        </p:txBody>
      </p:sp>
      <p:sp>
        <p:nvSpPr>
          <p:cNvPr id="103" name="Google Shape;103;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0" name="Google Shape;11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Due to the time constraint, we decided to focus on what means the most to Hilton. We split the metrics available in Adobe CJA into primary &amp; secondary metrics, and we created additional metrics (calculated fields) to further explore the data.</a:t>
            </a:r>
            <a:endParaRPr/>
          </a:p>
          <a:p>
            <a:pPr marL="171450" lvl="0" indent="-171450" algn="l" rtl="0">
              <a:spcBef>
                <a:spcPts val="0"/>
              </a:spcBef>
              <a:spcAft>
                <a:spcPts val="0"/>
              </a:spcAft>
              <a:buClr>
                <a:schemeClr val="dk1"/>
              </a:buClr>
              <a:buSzPts val="1200"/>
              <a:buFont typeface="Calibri"/>
              <a:buChar char="-"/>
            </a:pPr>
            <a:r>
              <a:rPr lang="en-US"/>
              <a:t>We will come back to these success metrics at the end of our presentation to better support our recommendations. </a:t>
            </a:r>
            <a:endParaRPr/>
          </a:p>
        </p:txBody>
      </p:sp>
      <p:sp>
        <p:nvSpPr>
          <p:cNvPr id="111" name="Google Shape;111;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8" name="Google Shape;118;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In the first layer of the chart “Conversion Rate by Honor Tier”, we used filter to separate those sessions that contain any of the “searching”, “finding dates”, “browsing/viewing”, or making a reservation.</a:t>
            </a:r>
            <a:endParaRPr/>
          </a:p>
          <a:p>
            <a:pPr marL="171450" lvl="0" indent="-171450" algn="l" rtl="0">
              <a:spcBef>
                <a:spcPts val="0"/>
              </a:spcBef>
              <a:spcAft>
                <a:spcPts val="0"/>
              </a:spcAft>
              <a:buClr>
                <a:schemeClr val="dk1"/>
              </a:buClr>
              <a:buSzPts val="1200"/>
              <a:buFont typeface="Calibri"/>
              <a:buChar char="-"/>
            </a:pPr>
            <a:r>
              <a:rPr lang="en-US"/>
              <a:t>In the second layer, we duplicated the same filter but added another constraint that the “reservation confirmation” pages exist in that session.</a:t>
            </a:r>
            <a:endParaRPr/>
          </a:p>
          <a:p>
            <a:pPr marL="171450" lvl="0" indent="-171450" algn="l" rtl="0">
              <a:spcBef>
                <a:spcPts val="0"/>
              </a:spcBef>
              <a:spcAft>
                <a:spcPts val="0"/>
              </a:spcAft>
              <a:buClr>
                <a:schemeClr val="dk1"/>
              </a:buClr>
              <a:buSzPts val="1200"/>
              <a:buFont typeface="Calibri"/>
              <a:buChar char="-"/>
            </a:pPr>
            <a:r>
              <a:rPr lang="en-US"/>
              <a:t>The bar chart “Number of Digital Reservation by Honor Tier” purely focuses on the sum of digital reservations from each honor tier.</a:t>
            </a:r>
            <a:endParaRPr/>
          </a:p>
        </p:txBody>
      </p:sp>
      <p:sp>
        <p:nvSpPr>
          <p:cNvPr id="119" name="Google Shape;119;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 name="Google Shape;126;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We proposed that the reason why normal members have the most browsing sessions but the least digital reservations is that they are comparing among different sites for brands, prices, etc. (potentially with competitors and OTAs).</a:t>
            </a:r>
            <a:endParaRPr/>
          </a:p>
          <a:p>
            <a:pPr marL="171450" lvl="0" indent="-171450" algn="l" rtl="0">
              <a:spcBef>
                <a:spcPts val="0"/>
              </a:spcBef>
              <a:spcAft>
                <a:spcPts val="0"/>
              </a:spcAft>
              <a:buClr>
                <a:schemeClr val="dk1"/>
              </a:buClr>
              <a:buSzPts val="1200"/>
              <a:buFont typeface="Calibri"/>
              <a:buChar char="-"/>
            </a:pPr>
            <a:r>
              <a:rPr lang="en-US"/>
              <a:t>So that bringing this comparison feature in-house would help to retain direct booking from lower-tier members. </a:t>
            </a:r>
            <a:endParaRPr/>
          </a:p>
        </p:txBody>
      </p:sp>
      <p:sp>
        <p:nvSpPr>
          <p:cNvPr id="127" name="Google Shape;127;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4" name="Google Shape;134;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On the left: “Browser:EN:Honors:Join:Initiate” is the browser page where user see the registration form. On the right:  “Join HHonor: Enroll” is the equivalent on mobile app.</a:t>
            </a:r>
            <a:endParaRPr/>
          </a:p>
          <a:p>
            <a:pPr marL="0" lvl="0" indent="0" algn="l" rtl="0">
              <a:spcBef>
                <a:spcPts val="0"/>
              </a:spcBef>
              <a:spcAft>
                <a:spcPts val="0"/>
              </a:spcAft>
              <a:buClr>
                <a:schemeClr val="dk1"/>
              </a:buClr>
              <a:buSzPts val="1200"/>
              <a:buFont typeface="Calibri"/>
              <a:buNone/>
            </a:pPr>
            <a:endParaRPr/>
          </a:p>
        </p:txBody>
      </p:sp>
      <p:sp>
        <p:nvSpPr>
          <p:cNvPr id="135" name="Google Shape;135;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2" name="Google Shape;142;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 In the table, we break down sessions that contain digital reservations by honor tiers to further compare the difference in their preferences between app and browser.</a:t>
            </a:r>
            <a:endParaRPr/>
          </a:p>
        </p:txBody>
      </p:sp>
      <p:sp>
        <p:nvSpPr>
          <p:cNvPr id="143" name="Google Shape;143;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0" name="Google Shape;150;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171450" lvl="0" indent="-171450" algn="l" rtl="0">
              <a:spcBef>
                <a:spcPts val="0"/>
              </a:spcBef>
              <a:spcAft>
                <a:spcPts val="0"/>
              </a:spcAft>
              <a:buClr>
                <a:schemeClr val="dk1"/>
              </a:buClr>
              <a:buSzPts val="1200"/>
              <a:buFont typeface="Calibri"/>
              <a:buChar char="-"/>
            </a:pPr>
            <a:r>
              <a:rPr lang="en-US"/>
              <a:t>In the tree maps, we extracted the top Hilton brands that own the most number of properties that contain “convention” or “resort” in their names. </a:t>
            </a:r>
            <a:endParaRPr/>
          </a:p>
          <a:p>
            <a:pPr marL="171450" lvl="0" indent="-171450" algn="l" rtl="0">
              <a:spcBef>
                <a:spcPts val="0"/>
              </a:spcBef>
              <a:spcAft>
                <a:spcPts val="0"/>
              </a:spcAft>
              <a:buClr>
                <a:schemeClr val="dk1"/>
              </a:buClr>
              <a:buSzPts val="1200"/>
              <a:buFont typeface="Calibri"/>
              <a:buChar char="-"/>
            </a:pPr>
            <a:r>
              <a:rPr lang="en-US"/>
              <a:t>We acknowledged that some app pages will redirect users to visit a browser page, but it does not affect our findings since those “app-&gt;browser” visits would be proportional to their app visits.</a:t>
            </a:r>
            <a:endParaRPr/>
          </a:p>
        </p:txBody>
      </p:sp>
      <p:sp>
        <p:nvSpPr>
          <p:cNvPr id="151" name="Google Shape;151;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8" name="Google Shape;1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18"/>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8"/>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4" name="Google Shape;24;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1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5"/>
          <p:cNvSpPr>
            <a:spLocks noGrp="1"/>
          </p:cNvSpPr>
          <p:nvPr>
            <p:ph type="pic" idx="2"/>
          </p:nvPr>
        </p:nvSpPr>
        <p:spPr>
          <a:xfrm>
            <a:off x="5183188" y="987425"/>
            <a:ext cx="6172200" cy="4873625"/>
          </a:xfrm>
          <a:prstGeom prst="rect">
            <a:avLst/>
          </a:prstGeom>
          <a:noFill/>
          <a:ln>
            <a:noFill/>
          </a:ln>
        </p:spPr>
      </p:sp>
      <p:sp>
        <p:nvSpPr>
          <p:cNvPr id="68" name="Google Shape;68;p2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
          <p:cNvPicPr preferRelativeResize="0"/>
          <p:nvPr/>
        </p:nvPicPr>
        <p:blipFill rotWithShape="1">
          <a:blip r:embed="rId3">
            <a:alphaModFix/>
          </a:blip>
          <a:srcRect/>
          <a:stretch/>
        </p:blipFill>
        <p:spPr>
          <a:xfrm>
            <a:off x="0" y="0"/>
            <a:ext cx="12192000" cy="6858000"/>
          </a:xfrm>
          <a:prstGeom prst="rect">
            <a:avLst/>
          </a:prstGeom>
          <a:noFill/>
          <a:ln>
            <a:noFill/>
          </a:ln>
        </p:spPr>
      </p:pic>
      <p:sp>
        <p:nvSpPr>
          <p:cNvPr id="89" name="Google Shape;89;p1"/>
          <p:cNvSpPr txBox="1">
            <a:spLocks noGrp="1"/>
          </p:cNvSpPr>
          <p:nvPr>
            <p:ph type="title"/>
          </p:nvPr>
        </p:nvSpPr>
        <p:spPr>
          <a:xfrm>
            <a:off x="838200" y="14259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400"/>
              <a:buFont typeface="Calibri"/>
              <a:buNone/>
            </a:pPr>
            <a:r>
              <a:rPr lang="en-US" b="1">
                <a:solidFill>
                  <a:schemeClr val="lt1"/>
                </a:solidFill>
              </a:rPr>
              <a:t>The Undeciders – Bucknell University</a:t>
            </a:r>
            <a:endParaRPr/>
          </a:p>
        </p:txBody>
      </p:sp>
      <p:pic>
        <p:nvPicPr>
          <p:cNvPr id="90" name="Google Shape;90;p1"/>
          <p:cNvPicPr preferRelativeResize="0">
            <a:picLocks noGrp="1"/>
          </p:cNvPicPr>
          <p:nvPr>
            <p:ph type="body" idx="1"/>
          </p:nvPr>
        </p:nvPicPr>
        <p:blipFill rotWithShape="1">
          <a:blip r:embed="rId4">
            <a:alphaModFix/>
          </a:blip>
          <a:srcRect/>
          <a:stretch/>
        </p:blipFill>
        <p:spPr>
          <a:xfrm>
            <a:off x="3195108" y="1178262"/>
            <a:ext cx="5801784" cy="4351338"/>
          </a:xfrm>
          <a:prstGeom prst="rect">
            <a:avLst/>
          </a:prstGeom>
          <a:noFill/>
          <a:ln>
            <a:noFill/>
          </a:ln>
        </p:spPr>
      </p:pic>
      <p:sp>
        <p:nvSpPr>
          <p:cNvPr id="91" name="Google Shape;91;p1"/>
          <p:cNvSpPr txBox="1"/>
          <p:nvPr/>
        </p:nvSpPr>
        <p:spPr>
          <a:xfrm>
            <a:off x="3155894" y="5579459"/>
            <a:ext cx="6752803" cy="52322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400" b="0" i="0" u="none" strike="noStrike" cap="none">
                <a:solidFill>
                  <a:schemeClr val="lt1"/>
                </a:solidFill>
                <a:latin typeface="Calibri"/>
                <a:ea typeface="Calibri"/>
                <a:cs typeface="Calibri"/>
                <a:sym typeface="Calibri"/>
              </a:rPr>
              <a:t>Group Members: Matthew Gallagher, Linh Nguyen, Kuo Gai (from left to right)</a:t>
            </a:r>
            <a:endParaRPr/>
          </a:p>
          <a:p>
            <a:pPr marL="0" marR="0" lvl="0" indent="0" algn="l" rtl="0">
              <a:spcBef>
                <a:spcPts val="0"/>
              </a:spcBef>
              <a:spcAft>
                <a:spcPts val="0"/>
              </a:spcAft>
              <a:buNone/>
            </a:pPr>
            <a:r>
              <a:rPr lang="en-US" sz="1400">
                <a:solidFill>
                  <a:schemeClr val="lt1"/>
                </a:solidFill>
                <a:latin typeface="Calibri"/>
                <a:ea typeface="Calibri"/>
                <a:cs typeface="Calibri"/>
                <a:sym typeface="Calibri"/>
              </a:rPr>
              <a:t>Faculty Mentor: Joseph Wilck</a:t>
            </a:r>
            <a:endParaRPr sz="1400">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62" name="Google Shape;162;p1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63" name="Google Shape;163;p10"/>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70" name="Google Shape;170;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71" name="Google Shape;171;p11"/>
          <p:cNvPicPr preferRelativeResize="0"/>
          <p:nvPr/>
        </p:nvPicPr>
        <p:blipFill rotWithShape="1">
          <a:blip r:embed="rId3">
            <a:alphaModFix/>
          </a:blip>
          <a:srcRect/>
          <a:stretch/>
        </p:blipFill>
        <p:spPr>
          <a:xfrm>
            <a:off x="0" y="7937"/>
            <a:ext cx="12192000" cy="6842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78" name="Google Shape;178;p1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79" name="Google Shape;179;p12"/>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86" name="Google Shape;186;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87" name="Google Shape;187;p13"/>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p14"/>
          <p:cNvSpPr txBox="1">
            <a:spLocks noGrp="1"/>
          </p:cNvSpPr>
          <p:nvPr>
            <p:ph type="title"/>
          </p:nvPr>
        </p:nvSpPr>
        <p:spPr>
          <a:xfrm>
            <a:off x="885825"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93" name="Google Shape;193;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5" name="Picture 4">
            <a:extLst>
              <a:ext uri="{FF2B5EF4-FFF2-40B4-BE49-F238E27FC236}">
                <a16:creationId xmlns:a16="http://schemas.microsoft.com/office/drawing/2014/main" id="{19918D1A-065B-8CB7-DBAC-FDFD0F488259}"/>
              </a:ext>
            </a:extLst>
          </p:cNvPr>
          <p:cNvPicPr>
            <a:picLocks noChangeAspect="1"/>
          </p:cNvPicPr>
          <p:nvPr/>
        </p:nvPicPr>
        <p:blipFill>
          <a:blip r:embed="rId3"/>
          <a:stretch>
            <a:fillRect/>
          </a:stretch>
        </p:blipFill>
        <p:spPr>
          <a:xfrm>
            <a:off x="0" y="0"/>
            <a:ext cx="12192000" cy="68580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200" name="Google Shape;200;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201" name="Google Shape;201;p15"/>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endParaRPr/>
          </a:p>
        </p:txBody>
      </p:sp>
      <p:sp>
        <p:nvSpPr>
          <p:cNvPr id="98" name="Google Shape;98;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endParaRPr/>
          </a:p>
        </p:txBody>
      </p:sp>
      <p:pic>
        <p:nvPicPr>
          <p:cNvPr id="99" name="Google Shape;99;p2"/>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06" name="Google Shape;10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07" name="Google Shape;107;p3"/>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14" name="Google Shape;114;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15" name="Google Shape;115;p4"/>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22" name="Google Shape;122;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23" name="Google Shape;123;p5"/>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30" name="Google Shape;130;p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31" name="Google Shape;131;p6"/>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38" name="Google Shape;138;p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39" name="Google Shape;139;p7"/>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46" name="Google Shape;146;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47" name="Google Shape;147;p8"/>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endParaRPr/>
          </a:p>
        </p:txBody>
      </p:sp>
      <p:sp>
        <p:nvSpPr>
          <p:cNvPr id="154" name="Google Shape;154;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55" name="Google Shape;155;p9"/>
          <p:cNvPicPr preferRelativeResize="0"/>
          <p:nvPr/>
        </p:nvPicPr>
        <p:blipFill rotWithShape="1">
          <a:blip r:embed="rId3">
            <a:alphaModFix/>
          </a:blip>
          <a:srcRect/>
          <a:stretch/>
        </p:blipFill>
        <p:spPr>
          <a:xfrm>
            <a:off x="0" y="0"/>
            <a:ext cx="12192000" cy="685800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741</Words>
  <Application>Microsoft Office PowerPoint</Application>
  <PresentationFormat>Widescreen</PresentationFormat>
  <Paragraphs>37</Paragraphs>
  <Slides>15</Slides>
  <Notes>15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Calibri</vt:lpstr>
      <vt:lpstr>Office Theme</vt:lpstr>
      <vt:lpstr>The Undeciders – Bucknell University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Undeciders – Bucknell University</dc:title>
  <dc:creator>Stanley  Gai</dc:creator>
  <cp:lastModifiedBy>Stanley  Gai</cp:lastModifiedBy>
  <cp:revision>1</cp:revision>
  <dcterms:created xsi:type="dcterms:W3CDTF">2022-10-11T18:48:11Z</dcterms:created>
  <dcterms:modified xsi:type="dcterms:W3CDTF">2022-10-11T23:28:00Z</dcterms:modified>
</cp:coreProperties>
</file>